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0"/>
  </p:notesMasterIdLst>
  <p:sldIdLst>
    <p:sldId id="307" r:id="rId6"/>
    <p:sldId id="256" r:id="rId7"/>
    <p:sldId id="266" r:id="rId8"/>
    <p:sldId id="301" r:id="rId9"/>
    <p:sldId id="297" r:id="rId10"/>
    <p:sldId id="273" r:id="rId11"/>
    <p:sldId id="274" r:id="rId12"/>
    <p:sldId id="275" r:id="rId13"/>
    <p:sldId id="309" r:id="rId14"/>
    <p:sldId id="308" r:id="rId15"/>
    <p:sldId id="292" r:id="rId16"/>
    <p:sldId id="311" r:id="rId17"/>
    <p:sldId id="312" r:id="rId18"/>
    <p:sldId id="294" r:id="rId19"/>
    <p:sldId id="295" r:id="rId20"/>
    <p:sldId id="286" r:id="rId21"/>
    <p:sldId id="287" r:id="rId22"/>
    <p:sldId id="288" r:id="rId23"/>
    <p:sldId id="296" r:id="rId24"/>
    <p:sldId id="289" r:id="rId25"/>
    <p:sldId id="304" r:id="rId26"/>
    <p:sldId id="302" r:id="rId27"/>
    <p:sldId id="291" r:id="rId28"/>
    <p:sldId id="306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B Zar" panose="00000400000000000000" pitchFamily="2" charset="-78"/>
      <p:regular r:id="rId33"/>
      <p:bold r:id="rId34"/>
    </p:embeddedFont>
    <p:embeddedFont>
      <p:font typeface="B Yagut" panose="00000400000000000000" pitchFamily="2" charset="-78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Wingdings 3" panose="05040102010807070707" pitchFamily="18" charset="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EDB92-A5DA-47D7-86EF-DFD550998D25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E9F9C-5C9B-42B8-BFFF-4DB8FE28E5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8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1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65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4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4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3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17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3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41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52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88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35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43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0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1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2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52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E9F9C-5C9B-42B8-BFFF-4DB8FE28E50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3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985C7-9C5E-43F7-8659-345A73FBF17B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50C0-DA1B-411E-AF09-0CBF3802230D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F77B-F473-4051-B381-B56C8295C894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15F2-6864-4169-982F-896789F93ACC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0D9B-0FBC-4B69-BF87-25A3D1535562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BB788-46D7-4782-9F9A-9FE2D02A0447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61C81-B484-47CD-B3CD-748D5B623192}" type="datetime1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E8E24-DBF8-4919-8DA0-76061179FE49}" type="datetime1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C76CD-CDF8-465D-B054-F3DC1AA324AB}" type="datetime1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9FDDF-23A4-424C-930B-AC448EB122A6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FDEB-0317-44D2-8F72-B1F5BB3CF6FB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C5F4-C1A0-4D68-8FE4-6F660119E459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37538" y="1048512"/>
            <a:ext cx="3510407" cy="542163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13846" y="3360327"/>
            <a:ext cx="5157787" cy="2448045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مهندس </a:t>
            </a: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  <a:endParaRPr lang="en-US" sz="2000" b="1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marL="0" indent="0" algn="ctr" rtl="1">
              <a:lnSpc>
                <a:spcPct val="150000"/>
              </a:lnSpc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29172" y="1687734"/>
            <a:ext cx="5183188" cy="432435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algn="r" rtl="1"/>
            <a:r>
              <a:rPr lang="fa-IR" sz="2000" dirty="0"/>
              <a:t>تاریخ آخرین بازنگری: </a:t>
            </a:r>
            <a:r>
              <a:rPr lang="fa-IR" sz="2000" dirty="0">
                <a:cs typeface="B Yagut" panose="00000400000000000000" pitchFamily="2" charset="-78"/>
              </a:rPr>
              <a:t>6 اردیبهشت 1399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 نام فایل: </a:t>
            </a:r>
            <a:r>
              <a:rPr lang="en-US" sz="2000" dirty="0">
                <a:cs typeface="B Yagut" panose="00000400000000000000" pitchFamily="2" charset="-78"/>
              </a:rPr>
              <a:t>BH-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behdasht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mashghel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ghalibafi-keshvarzi-damparvari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)-edit1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9531" y="1785746"/>
            <a:ext cx="1066419" cy="1134009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6"/>
    </mc:Choice>
    <mc:Fallback xmlns="">
      <p:transition spd="slow" advTm="2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97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بهداشت حرفه ای در كارگاه هاي دامپروري خانگی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934187"/>
            <a:ext cx="11791666" cy="577200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دستورالعمل بهداشت کار در دامداریهای کوچک روستایی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هدف:</a:t>
            </a:r>
          </a:p>
          <a:p>
            <a:pPr marL="1371600" lvl="3" indent="0" algn="r" rtl="1">
              <a:lnSpc>
                <a:spcPct val="150000"/>
              </a:lnSpc>
              <a:buNone/>
            </a:pPr>
            <a:r>
              <a:rPr lang="fa-IR" sz="2400" dirty="0">
                <a:cs typeface="B Yagut" pitchFamily="2" charset="-78"/>
              </a:rPr>
              <a:t>جلوگیری از بیماریهای شغلی و تامین بهداشت کار و کارگر در ....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ویژگیهای بهداشتی کارگاه دامپروری:</a:t>
            </a: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ساختمان : </a:t>
            </a:r>
            <a:endParaRPr lang="fa-IR" sz="2400" dirty="0" smtClean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تسهیلات بهداشتی</a:t>
            </a:r>
            <a:endParaRPr lang="fa-IR" sz="2400" dirty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</a:pPr>
            <a:r>
              <a:rPr lang="fa-IR" sz="2400" dirty="0">
                <a:cs typeface="B Yagut" pitchFamily="2" charset="-78"/>
              </a:rPr>
              <a:t>فضای و ویژگیهای مورد نیاز دام </a:t>
            </a:r>
            <a:endParaRPr lang="fa-IR" sz="2400" dirty="0" smtClean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</a:pPr>
            <a:r>
              <a:rPr lang="fa-IR" sz="2400" dirty="0" smtClean="0">
                <a:cs typeface="B Yagut" pitchFamily="2" charset="-78"/>
              </a:rPr>
              <a:t>شاغلین: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8315" y="6341067"/>
            <a:ext cx="2743200" cy="365125"/>
          </a:xfrm>
        </p:spPr>
        <p:txBody>
          <a:bodyPr/>
          <a:lstStyle/>
          <a:p>
            <a:fld id="{F9536437-D7DE-4436-AE04-4F4735741BF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دامپروری خانگی1">
            <a:hlinkClick r:id="" action="ppaction://media"/>
            <a:extLst>
              <a:ext uri="{FF2B5EF4-FFF2-40B4-BE49-F238E27FC236}">
                <a16:creationId xmlns="" xmlns:a16="http://schemas.microsoft.com/office/drawing/2014/main" id="{E892BD5B-1B06-4F2B-84D8-02A3183D4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550" y="32305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00"/>
    </mc:Choice>
    <mc:Fallback xmlns="">
      <p:transition spd="slow" advTm="27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1" y="798286"/>
            <a:ext cx="11580177" cy="5923189"/>
          </a:xfrm>
        </p:spPr>
        <p:txBody>
          <a:bodyPr>
            <a:noAutofit/>
          </a:bodyPr>
          <a:lstStyle/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 كارفرما مكلف است نسبت به شناسايي و ارزيابي خطرات محيط كار اقدام نموده و </a:t>
            </a:r>
            <a:r>
              <a:rPr lang="fa-IR" sz="2000" dirty="0" smtClean="0">
                <a:cs typeface="B Yagut" pitchFamily="2" charset="-78"/>
              </a:rPr>
              <a:t>.........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كارفرما مكلف است معاينات بدو استخدام و دوره اي را براي كارگران خود </a:t>
            </a:r>
            <a:r>
              <a:rPr lang="fa-IR" sz="2000" dirty="0" smtClean="0">
                <a:cs typeface="B Yagut" pitchFamily="2" charset="-78"/>
              </a:rPr>
              <a:t>...........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در انتخاب و به كارگماري كارگران دقت نمايد و افرادي را به كار گمارد كه </a:t>
            </a:r>
            <a:r>
              <a:rPr lang="fa-IR" sz="2000" dirty="0" smtClean="0">
                <a:cs typeface="B Yagut" pitchFamily="2" charset="-78"/>
              </a:rPr>
              <a:t>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شرايط محيط كار بايد به گونه اي باشد تا </a:t>
            </a:r>
            <a:r>
              <a:rPr lang="fa-IR" sz="2000" dirty="0" smtClean="0">
                <a:cs typeface="B Yagut" pitchFamily="2" charset="-78"/>
              </a:rPr>
              <a:t>..........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تابلوهاي </a:t>
            </a:r>
            <a:r>
              <a:rPr lang="fa-IR" sz="2000" dirty="0" smtClean="0">
                <a:cs typeface="B Yagut" pitchFamily="2" charset="-78"/>
              </a:rPr>
              <a:t>برق، </a:t>
            </a:r>
            <a:r>
              <a:rPr lang="fa-IR" sz="2000" dirty="0">
                <a:cs typeface="B Yagut" pitchFamily="2" charset="-78"/>
              </a:rPr>
              <a:t>تجهيزات اطفاء حريق و تاسيسات امدادي نبايد </a:t>
            </a:r>
            <a:r>
              <a:rPr lang="fa-IR" sz="2000" dirty="0" smtClean="0">
                <a:cs typeface="B Yagut" pitchFamily="2" charset="-78"/>
              </a:rPr>
              <a:t>.......</a:t>
            </a: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 smtClean="0">
                <a:cs typeface="B Yagut" pitchFamily="2" charset="-78"/>
              </a:rPr>
              <a:t>احتراق </a:t>
            </a:r>
            <a:r>
              <a:rPr lang="fa-IR" sz="2000" dirty="0">
                <a:cs typeface="B Yagut" pitchFamily="2" charset="-78"/>
              </a:rPr>
              <a:t>در کارگاه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تهویه کارگاه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ساختمان کارگاه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کمک های اولیه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000" dirty="0">
                <a:cs typeface="B Yagut" pitchFamily="2" charset="-78"/>
              </a:rPr>
              <a:t>مجاری جریان پسابها، نگهداری سموم  و رعایت اصول ایمنی استفاده و..</a:t>
            </a: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000" dirty="0">
              <a:cs typeface="B Yagut" pitchFamily="2" charset="-78"/>
            </a:endParaRPr>
          </a:p>
          <a:p>
            <a:pPr lvl="1"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152" y="40944"/>
            <a:ext cx="11964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Yagut" pitchFamily="2" charset="-78"/>
              </a:rPr>
              <a:t>برخی اصول بهداشتی طبق آئين نامه ايمني در كارگاه هاي بزرگ دامپروري </a:t>
            </a:r>
            <a:endParaRPr lang="en-US" sz="3600" dirty="0"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بزرگ دامپروری 1">
            <a:hlinkClick r:id="" action="ppaction://media"/>
            <a:extLst>
              <a:ext uri="{FF2B5EF4-FFF2-40B4-BE49-F238E27FC236}">
                <a16:creationId xmlns="" xmlns:a16="http://schemas.microsoft.com/office/drawing/2014/main" id="{82E622C2-DC7C-47AF-B99E-705467285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688" y="440055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0"/>
    </mc:Choice>
    <mc:Fallback xmlns="">
      <p:transition spd="slow" advTm="14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2" y="845248"/>
            <a:ext cx="11472672" cy="5693664"/>
          </a:xfrm>
        </p:spPr>
        <p:txBody>
          <a:bodyPr>
            <a:noAutofit/>
          </a:bodyPr>
          <a:lstStyle/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مقررات اصول ایمنی دستگاهها و ابزارالات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وسایل حفاظت فردی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اصول ایمنی حمل و جابجایی دام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ایمنی کار با دامهای سواری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رعایت اصول بهداشتی در سیلوها، مخازن و گودالهای کشاورزی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رعایت اصول بهداشتی جهت جلوگیری از شیوع بیماریهای مشترک بین انسان و دام طبق دستورالعملهای دامپزشکی و وزارت بهداشت</a:t>
            </a: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lvl="1" algn="just" rt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152" y="40944"/>
            <a:ext cx="11964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cs typeface="B Yagut" pitchFamily="2" charset="-78"/>
              </a:rPr>
              <a:t>برخی اصول بهداشتی طبق آئين نامه ايمني در كارگاه هاي بزرگ دامپروري </a:t>
            </a:r>
            <a:endParaRPr lang="en-US" sz="3600" dirty="0"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59" y="1354932"/>
            <a:ext cx="2228571" cy="26952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بزرگ دامپروری 2">
            <a:hlinkClick r:id="" action="ppaction://media"/>
            <a:extLst>
              <a:ext uri="{FF2B5EF4-FFF2-40B4-BE49-F238E27FC236}">
                <a16:creationId xmlns="" xmlns:a16="http://schemas.microsoft.com/office/drawing/2014/main" id="{4C232CD6-02DC-4E94-99C8-4BFEF14DA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1375" y="15160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0"/>
    </mc:Choice>
    <mc:Fallback xmlns="">
      <p:transition spd="slow" advTm="49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05" y="-119054"/>
            <a:ext cx="10954555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بیماریهای شایع در کشاورزان، دامداران، مرغداران و ...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82" y="959185"/>
            <a:ext cx="11784169" cy="5579727"/>
          </a:xfrm>
        </p:spPr>
        <p:txBody>
          <a:bodyPr>
            <a:noAutofit/>
          </a:bodyPr>
          <a:lstStyle/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کاهش شنوایی، بالارفتن فشارخون  و اختلالات روانی  ناشی از صدا در رانندگان تراکتور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اختلالات استخوانی، تحلیل ماهیچه ها، ضایعات مفصلی  ناشی از ارتعاش در رانندگان کمباین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سوختگی پوست، آسیب چشم، سرطان پوست  در اثر اشعه مضر نور خورشید در باغبانان، دامداران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گرمازدگی، جوشهای گرمایی، خستگی گرمایی در اثر گرما  در باغبانان، دامداران و 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سرمازدگی عمومی و موضعی ناشی از سرما  در باغبانان، دامداران و... 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بیماریهای تنفسی ناشی از گردو غبار در باغبانان، دامداران و...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بیماریهای عصبی، سقط جنین، ناباروری، سرطان ناشی از سموم و آفت کشها 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بیماریهای پوستی و ریوی، بیماریهای هاری و تب خونریزی دهنده کریمه – سیاه زخم، تب مالت، کزاز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کیست هیداتیک، جرب، بیلاریوز، آسکاریس ناشی از عوامل بیولوژیک</a:t>
            </a:r>
          </a:p>
          <a:p>
            <a:pPr algn="r" rtl="1">
              <a:lnSpc>
                <a:spcPts val="3300"/>
              </a:lnSpc>
              <a:buFont typeface="Wingdings" panose="05000000000000000000" pitchFamily="2" charset="2"/>
              <a:buChar char="Ø"/>
            </a:pPr>
            <a:r>
              <a:rPr lang="fa-IR" sz="2400" dirty="0"/>
              <a:t>اختلالات اسکلتی، ضربه ناشی از حرکات تکراری مربوط به شرایط نامناسب ارگونومیک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بیماریهای شایع">
            <a:hlinkClick r:id="" action="ppaction://media"/>
            <a:extLst>
              <a:ext uri="{FF2B5EF4-FFF2-40B4-BE49-F238E27FC236}">
                <a16:creationId xmlns="" xmlns:a16="http://schemas.microsoft.com/office/drawing/2014/main" id="{2BFCFE68-2DCA-4BEF-8C82-FE4984637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" y="27416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0"/>
    </mc:Choice>
    <mc:Fallback xmlns="">
      <p:transition spd="slow" advTm="1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/>
          <a:srcRect l="8990"/>
          <a:stretch/>
        </p:blipFill>
        <p:spPr bwMode="auto">
          <a:xfrm>
            <a:off x="112295" y="0"/>
            <a:ext cx="5685459" cy="630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/>
          <a:srcRect b="6530"/>
          <a:stretch/>
        </p:blipFill>
        <p:spPr bwMode="auto">
          <a:xfrm>
            <a:off x="5819267" y="-1"/>
            <a:ext cx="4977070" cy="340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/>
          <a:srcRect b="8235"/>
          <a:stretch/>
        </p:blipFill>
        <p:spPr bwMode="auto">
          <a:xfrm>
            <a:off x="5838390" y="3450847"/>
            <a:ext cx="4977070" cy="310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تصویر 1">
            <a:hlinkClick r:id="" action="ppaction://media"/>
            <a:extLst>
              <a:ext uri="{FF2B5EF4-FFF2-40B4-BE49-F238E27FC236}">
                <a16:creationId xmlns="" xmlns:a16="http://schemas.microsoft.com/office/drawing/2014/main" id="{760AAF7E-01D5-40A4-8316-9D6DC6792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1779588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0"/>
    </mc:Choice>
    <mc:Fallback xmlns="">
      <p:transition spd="slow" advTm="3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24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انواع دارهای قالیبافی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100000"/>
              </a:lnSpc>
            </a:pPr>
            <a:r>
              <a:rPr lang="fa-IR" dirty="0">
                <a:cs typeface="B Yagut" pitchFamily="2" charset="-78"/>
              </a:rPr>
              <a:t>دستگاههای افقی (زمینی)</a:t>
            </a:r>
          </a:p>
          <a:p>
            <a:pPr algn="r" rtl="1">
              <a:lnSpc>
                <a:spcPct val="100000"/>
              </a:lnSpc>
              <a:buNone/>
            </a:pPr>
            <a:r>
              <a:rPr lang="fa-IR" dirty="0">
                <a:cs typeface="B Yagut" pitchFamily="2" charset="-78"/>
              </a:rPr>
              <a:t>چهارمحال بختیاری، سیستان و بلوچستان و کرمان و ..</a:t>
            </a:r>
          </a:p>
          <a:p>
            <a:pPr algn="r" rtl="1">
              <a:lnSpc>
                <a:spcPct val="200000"/>
              </a:lnSpc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fa-IR" dirty="0">
                <a:cs typeface="B Yagut" pitchFamily="2" charset="-78"/>
              </a:rPr>
              <a:t>دستگاههای عمودی (ایستاده)</a:t>
            </a:r>
          </a:p>
          <a:p>
            <a:pPr algn="r" rtl="1">
              <a:lnSpc>
                <a:spcPct val="100000"/>
              </a:lnSpc>
              <a:buNone/>
            </a:pPr>
            <a:r>
              <a:rPr lang="fa-IR" dirty="0">
                <a:cs typeface="B Yagut" pitchFamily="2" charset="-78"/>
              </a:rPr>
              <a:t> دارهای ثابت، تبریزی و کرمانی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05" y="588623"/>
            <a:ext cx="2963779" cy="283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6304" y="3571873"/>
            <a:ext cx="2963779" cy="311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انواع دستگاههای قالیبافی 2">
            <a:hlinkClick r:id="" action="ppaction://media"/>
            <a:extLst>
              <a:ext uri="{FF2B5EF4-FFF2-40B4-BE49-F238E27FC236}">
                <a16:creationId xmlns="" xmlns:a16="http://schemas.microsoft.com/office/drawing/2014/main" id="{59073872-AF05-4807-AC06-6A2055455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51463" y="49180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0"/>
    </mc:Choice>
    <mc:Fallback xmlns="">
      <p:transition spd="slow" advTm="5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777240" y="121285"/>
            <a:ext cx="10515600" cy="1073531"/>
          </a:xfrm>
        </p:spPr>
        <p:txBody>
          <a:bodyPr>
            <a:normAutofit/>
          </a:bodyPr>
          <a:lstStyle/>
          <a:p>
            <a:pPr algn="ctr" rtl="1" eaLnBrk="1" hangingPunct="1"/>
            <a:r>
              <a:rPr lang="fa-IR" sz="4000" dirty="0">
                <a:cs typeface="B Yagut" pitchFamily="2" charset="-78"/>
              </a:rPr>
              <a:t>خطرات کارگاههای قالی بافی جهت سلامتی شاغلین 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5093" y="1262463"/>
            <a:ext cx="11251198" cy="2299602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الف - خطرات مربوط به محصولات مصرفی </a:t>
            </a:r>
            <a:endParaRPr lang="en-US" dirty="0">
              <a:cs typeface="B Yagut" pitchFamily="2" charset="-78"/>
            </a:endParaRPr>
          </a:p>
          <a:p>
            <a:pPr algn="r" rtl="1" eaLnBrk="1" hangingPunct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ب - خطرات مربوط به محیط کار</a:t>
            </a:r>
            <a:endParaRPr lang="en-US" dirty="0">
              <a:cs typeface="B Yagut" pitchFamily="2" charset="-78"/>
            </a:endParaRPr>
          </a:p>
          <a:p>
            <a:pPr algn="r" rtl="1" eaLnBrk="1" hangingPunct="1">
              <a:lnSpc>
                <a:spcPct val="150000"/>
              </a:lnSpc>
              <a:buNone/>
            </a:pPr>
            <a:r>
              <a:rPr lang="fa-IR" dirty="0">
                <a:cs typeface="B Yagut" pitchFamily="2" charset="-78"/>
              </a:rPr>
              <a:t>ج - خطرات مربوط به نحوه انجام کار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</a:pPr>
            <a:endParaRPr lang="en-US" dirty="0">
              <a:cs typeface="B Yagut" pitchFamily="2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3646" y="1095924"/>
            <a:ext cx="2122551" cy="255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2347" y="3733938"/>
            <a:ext cx="3333552" cy="29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15365" y="3736440"/>
            <a:ext cx="4648002" cy="301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خطرات کارگاههای قالیبافی">
            <a:hlinkClick r:id="" action="ppaction://media"/>
            <a:extLst>
              <a:ext uri="{FF2B5EF4-FFF2-40B4-BE49-F238E27FC236}">
                <a16:creationId xmlns="" xmlns:a16="http://schemas.microsoft.com/office/drawing/2014/main" id="{C9FC0E74-9C95-4B77-9A2F-BC1305D83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412" y="1706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0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015" y="0"/>
            <a:ext cx="7557477" cy="96012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/>
              <a:t>خطرات دستگاههای دار قالیبافی</a:t>
            </a:r>
            <a:endParaRPr lang="en-US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66712" y="951340"/>
            <a:ext cx="10972800" cy="565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1 - سقوط بافنده از روی تخته و شکستگی دست و پا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2 - سختی بالا رفتن و پایین آمدن بافنده از روی تخته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3 -عرض کم و لخت و برهنه بودن تخته و ناسالم بودن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4 -عدم استفاده از زیر پایی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5 - پخش شدن گرد و غبار پشم و کرك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6 - بد نشستن قالیباف به صورت دو یا چهار زانو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7 - بالا بودن سطح کار نسبت به دست قالیباف</a:t>
            </a:r>
          </a:p>
          <a:p>
            <a:pPr marL="342900" marR="0" lvl="0" indent="-342900" algn="r" defTabSz="914400" rtl="1" eaLnBrk="1" fontAlgn="base" latinLnBrk="0" hangingPunct="1">
              <a:lnSpc>
                <a:spcPts val="48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B Yagut" pitchFamily="2" charset="-78"/>
              </a:rPr>
              <a:t>8 -احتمال سقوط شانه کوبنده و قیچی و چاقو و نقشه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B Yagut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خطرات دستگاههای قالیبافی">
            <a:hlinkClick r:id="" action="ppaction://media"/>
            <a:extLst>
              <a:ext uri="{FF2B5EF4-FFF2-40B4-BE49-F238E27FC236}">
                <a16:creationId xmlns="" xmlns:a16="http://schemas.microsoft.com/office/drawing/2014/main" id="{BE930BD7-CE37-48F0-9B4A-5AD8B3BCE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4050" y="1978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82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886968" y="206629"/>
            <a:ext cx="10515600" cy="1325563"/>
          </a:xfrm>
        </p:spPr>
        <p:txBody>
          <a:bodyPr>
            <a:normAutofit/>
          </a:bodyPr>
          <a:lstStyle/>
          <a:p>
            <a:pPr algn="ctr" rtl="1" eaLnBrk="1" hangingPunct="1"/>
            <a:r>
              <a:rPr lang="fa-IR" sz="4000" dirty="0">
                <a:cs typeface="Times New Roman" pitchFamily="18" charset="0"/>
              </a:rPr>
              <a:t>مشخصات کارگاههای قالی بافی استاندارد</a:t>
            </a:r>
            <a:endParaRPr lang="en-US" sz="4000" dirty="0">
              <a:cs typeface="Times New Roman" pitchFamily="18" charset="0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08037" y="1191946"/>
            <a:ext cx="10972800" cy="5440502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مشخصات بهداشتی(ارگونومیکی) دار قالی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ساختمان کارگاه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هوای کارگاه قالیبافی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بهداشت محیط کارگاه قالیبافی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بهداشت و ایمنی ابزار و وسایل کار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>
                <a:cs typeface="B Yagut" pitchFamily="2" charset="-78"/>
              </a:rPr>
              <a:t>بهداشت فردی قالیباف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9486" y="1905215"/>
            <a:ext cx="2557461" cy="239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1424" y="2036274"/>
            <a:ext cx="2514279" cy="231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مشخصات کارگاه قالیبافی استاندارد">
            <a:hlinkClick r:id="" action="ppaction://media"/>
            <a:extLst>
              <a:ext uri="{FF2B5EF4-FFF2-40B4-BE49-F238E27FC236}">
                <a16:creationId xmlns="" xmlns:a16="http://schemas.microsoft.com/office/drawing/2014/main" id="{8FF791FC-4742-4798-B059-A8F20DB8C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9988" y="51069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8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859" y="0"/>
            <a:ext cx="6003878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itchFamily="2" charset="-78"/>
              </a:rPr>
              <a:t>طرح بقا </a:t>
            </a:r>
            <a:r>
              <a:rPr lang="fa-IR" sz="4000" dirty="0">
                <a:cs typeface="B Yagut" pitchFamily="2" charset="-78"/>
              </a:rPr>
              <a:t>(بهداشت قالیبافان)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214648"/>
            <a:ext cx="11668835" cy="5506872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با توج به اهمیت شغل قالیبافی وزارت جهاد کشاورزی و بهداشت و درمان و آموزش پزشکی از سال 1375 این طرح را به اجرا در آوردند.</a:t>
            </a:r>
          </a:p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هدف طرح:</a:t>
            </a:r>
          </a:p>
          <a:p>
            <a:pPr algn="r" rtl="1">
              <a:buNone/>
            </a:pPr>
            <a:r>
              <a:rPr lang="fa-IR" dirty="0">
                <a:cs typeface="B Yagut" pitchFamily="2" charset="-78"/>
              </a:rPr>
              <a:t>حفظ و ارتقاء سلامتی و افزایش آگاهی</a:t>
            </a:r>
            <a:r>
              <a:rPr lang="fa-IR" dirty="0">
                <a:cs typeface="B Zar"/>
              </a:rPr>
              <a:t>‌</a:t>
            </a:r>
            <a:r>
              <a:rPr lang="fa-IR" dirty="0">
                <a:cs typeface="B Yagut" pitchFamily="2" charset="-78"/>
              </a:rPr>
              <a:t>های بهداشتی قالیبافان و مشارکت در بهسازی کارگاه‌های غیربهداشتی روستایی است. اقدامات این طرح شامل: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بازدید از کارگاه‌های قالیبافی منطقه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تشکیل پرونده بهداشتی برای کارگاه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آموزش بهداشت شغلی به قالیبافان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مشارکت در بهسازی و سالم سازی کارگاه</a:t>
            </a:r>
            <a:r>
              <a:rPr lang="fa-IR" dirty="0">
                <a:cs typeface="B Zar"/>
              </a:rPr>
              <a:t>‌</a:t>
            </a:r>
            <a:r>
              <a:rPr lang="fa-IR" dirty="0">
                <a:cs typeface="B Yagut" pitchFamily="2" charset="-78"/>
              </a:rPr>
              <a:t>های قالی بافی</a:t>
            </a:r>
          </a:p>
          <a:p>
            <a:pPr lvl="1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انجام معاینات شغلی قالیبافان</a:t>
            </a:r>
          </a:p>
          <a:p>
            <a:pPr algn="ct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طرح بقا">
            <a:hlinkClick r:id="" action="ppaction://media"/>
            <a:extLst>
              <a:ext uri="{FF2B5EF4-FFF2-40B4-BE49-F238E27FC236}">
                <a16:creationId xmlns="" xmlns:a16="http://schemas.microsoft.com/office/drawing/2014/main" id="{196353F8-AFF7-486E-83EA-0685819A6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888" y="372110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90"/>
    </mc:Choice>
    <mc:Fallback xmlns="">
      <p:transition spd="slow" advTm="7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432" y="1120462"/>
            <a:ext cx="9144000" cy="1635413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dirty="0">
                <a:cs typeface="B Yagut" panose="00000400000000000000" pitchFamily="2" charset="-78"/>
              </a:rPr>
              <a:t>بهداشت مشاغل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قالیبافی،کشاورزی، دامپروری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83884" y="3467580"/>
            <a:ext cx="9144000" cy="16354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00000"/>
              </a:lnSpc>
            </a:pPr>
            <a:r>
              <a:rPr lang="fa-IR" sz="4000" dirty="0">
                <a:cs typeface="B Yagut" panose="00000400000000000000" pitchFamily="2" charset="-78"/>
              </a:rPr>
              <a:t>بهداشت حرفه‌ای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نام درس">
            <a:hlinkClick r:id="" action="ppaction://media"/>
            <a:extLst>
              <a:ext uri="{FF2B5EF4-FFF2-40B4-BE49-F238E27FC236}">
                <a16:creationId xmlns="" xmlns:a16="http://schemas.microsoft.com/office/drawing/2014/main" id="{AF74EBAC-CFD0-4AF8-B337-997063E5A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100" y="9128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6566" y="1378944"/>
            <a:ext cx="3978185" cy="390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2667" y="1361383"/>
            <a:ext cx="4265620" cy="390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تصویر 2 کارگاه قالیبافی">
            <a:hlinkClick r:id="" action="ppaction://media"/>
            <a:extLst>
              <a:ext uri="{FF2B5EF4-FFF2-40B4-BE49-F238E27FC236}">
                <a16:creationId xmlns="" xmlns:a16="http://schemas.microsoft.com/office/drawing/2014/main" id="{5AA7527D-2CB3-4DBA-8049-0EAB8DBA6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2127" y="5496617"/>
            <a:ext cx="487363" cy="487362"/>
          </a:xfrm>
          <a:prstGeom prst="rect">
            <a:avLst/>
          </a:prstGeom>
        </p:spPr>
      </p:pic>
    </p:spTree>
  </p:cSld>
  <p:clrMapOvr>
    <a:masterClrMapping/>
  </p:clrMapOvr>
  <p:transition advTm="5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2231409" y="30193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خلاصه و نتیجه گیری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423081" y="1218609"/>
            <a:ext cx="11286697" cy="47864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همانگونه که در این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فصل بیان گردید در روستاها مشاغل ویژه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ای با توجه به بافت روستا در جریان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باشد از مهمترین آنها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توان کشاورزی، دامداری، مرغداری و قالیبافی نام برد. این شغل‌ها از لحاظ وجود عوامل زیان آور تنوع زیادی داشته در نتیجه شاغلین این بخشها از بیماریهای شغلی زیادی رنج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برند. بنابراین مهارت کافی بهورزان از بیماریهای شغلی مرتبط با کارهای کشاورزی و نکات مهم در خصوص نحوه ارائه خدمات بهداشت حرفه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ای می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fa-IR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تواند در حفظ سلامت شاغلین روستایی بسیار اثر گذار باشد.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خلاصه">
            <a:hlinkClick r:id="" action="ppaction://media"/>
            <a:extLst>
              <a:ext uri="{FF2B5EF4-FFF2-40B4-BE49-F238E27FC236}">
                <a16:creationId xmlns="" xmlns:a16="http://schemas.microsoft.com/office/drawing/2014/main" id="{3A3353B3-510D-4F34-9DFE-8FF90867A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0" y="3746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70"/>
    </mc:Choice>
    <mc:Fallback xmlns="">
      <p:transition spd="slow" advTm="6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465" y="1186211"/>
            <a:ext cx="11987283" cy="4473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r" rtl="1">
              <a:spcBef>
                <a:spcPct val="0"/>
              </a:spcBef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اقدامات لازم در رسیدن به اهداف بهداشت حرفه ای در مشاغل كشاورزي، قالیبافی، دامپروری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  <a:endParaRPr lang="fa-IR" sz="2400" dirty="0">
              <a:cs typeface="B Yagut" pitchFamily="2" charset="-78"/>
            </a:endParaRPr>
          </a:p>
          <a:p>
            <a:pPr marL="457200" lvl="0" indent="-457200" algn="r" rtl="1">
              <a:spcBef>
                <a:spcPct val="0"/>
              </a:spcBef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موارد آموزشی مورد نیاز کشاورزان و نحوه آموزش به کشاورزان را بیان </a:t>
            </a:r>
            <a:r>
              <a:rPr lang="fa-IR" sz="2400" dirty="0" smtClean="0">
                <a:cs typeface="B Yagut" pitchFamily="2" charset="-78"/>
              </a:rPr>
              <a:t>نمائید؟ </a:t>
            </a:r>
            <a:r>
              <a:rPr lang="fa-IR" sz="2400" dirty="0">
                <a:cs typeface="B Yagut" pitchFamily="2" charset="-78"/>
              </a:rPr>
              <a:t>. </a:t>
            </a:r>
          </a:p>
          <a:p>
            <a:pPr marL="457200" indent="-457200" algn="r" rtl="1">
              <a:spcBef>
                <a:spcPct val="0"/>
              </a:spcBef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عوامل زيان آور در محيط كار كشاورزي را بیان </a:t>
            </a:r>
            <a:r>
              <a:rPr lang="fa-IR" sz="2400" dirty="0" smtClean="0">
                <a:cs typeface="B Yagut" pitchFamily="2" charset="-78"/>
              </a:rPr>
              <a:t>کند؟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 smtClean="0">
                <a:cs typeface="B Yagut" pitchFamily="2" charset="-78"/>
              </a:rPr>
              <a:t>ویژگیهای بهداشت </a:t>
            </a:r>
            <a:r>
              <a:rPr lang="fa-IR" sz="2400" dirty="0">
                <a:cs typeface="B Yagut" pitchFamily="2" charset="-78"/>
              </a:rPr>
              <a:t>حرفه ای در كارگاه هاي دامپروري را توضیح </a:t>
            </a:r>
            <a:r>
              <a:rPr lang="fa-IR" sz="2400" dirty="0" smtClean="0">
                <a:cs typeface="B Yagut" pitchFamily="2" charset="-78"/>
              </a:rPr>
              <a:t>دهید؟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 خانگی را توضیح </a:t>
            </a:r>
            <a:r>
              <a:rPr lang="fa-IR" sz="2400" dirty="0" smtClean="0">
                <a:cs typeface="B Yagut" pitchFamily="2" charset="-78"/>
              </a:rPr>
              <a:t>دهد؟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>
                <a:cs typeface="B Yagut" pitchFamily="2" charset="-78"/>
              </a:rPr>
              <a:t>برخی اصول بهداشتی طبق آئين نامه ايمني در كارگاه هاي بزرگ دامپروري توضیح </a:t>
            </a:r>
            <a:r>
              <a:rPr lang="fa-IR" sz="2400" dirty="0" smtClean="0">
                <a:cs typeface="B Yagut" pitchFamily="2" charset="-78"/>
              </a:rPr>
              <a:t>دهید؟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buFont typeface="+mj-lt"/>
              <a:buAutoNum type="arabicPeriod"/>
              <a:defRPr/>
            </a:pPr>
            <a:r>
              <a:rPr lang="fa-IR" sz="2400" dirty="0">
                <a:cs typeface="B Yagut" pitchFamily="2" charset="-78"/>
              </a:rPr>
              <a:t>بیماریهای شایع در کشاورزان، دامداران، مرغداران و ... را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  <a:endParaRPr lang="en-US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خطرات کارگاههای قالی بافی جهت سلامتی شاغلین را توضیح </a:t>
            </a:r>
            <a:r>
              <a:rPr lang="fa-IR" sz="2400" dirty="0" smtClean="0">
                <a:cs typeface="B Yagut" pitchFamily="2" charset="-78"/>
              </a:rPr>
              <a:t>دهید؟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انواع دارهای قالی را نام برده و خطرات دستگاههای دار قالیبافی را بیان </a:t>
            </a:r>
            <a:r>
              <a:rPr lang="fa-IR" sz="2400" dirty="0" smtClean="0">
                <a:cs typeface="B Yagut" pitchFamily="2" charset="-78"/>
              </a:rPr>
              <a:t>نمائید؟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 مشخصات کارگاه قالیبافی استاندارد را فهرست وار بیان </a:t>
            </a:r>
            <a:r>
              <a:rPr lang="fa-IR" sz="2400" dirty="0" smtClean="0">
                <a:cs typeface="B Yagut" pitchFamily="2" charset="-78"/>
              </a:rPr>
              <a:t>کنید؟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ts val="35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بیان نماید طرح بقا مربوط به کدام شغل می باشد و چه هدفی را دنبال می </a:t>
            </a:r>
            <a:r>
              <a:rPr lang="fa-IR" sz="2400" dirty="0" smtClean="0">
                <a:cs typeface="B Yagut" pitchFamily="2" charset="-78"/>
              </a:rPr>
              <a:t>نماید؟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118513" y="30193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پرسش و تمرین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610" y="509339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0"/>
    </mc:Choice>
    <mc:Fallback xmlns="">
      <p:transition spd="slow" advTm="5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653" y="1687512"/>
            <a:ext cx="11253216" cy="4324017"/>
          </a:xfrm>
        </p:spPr>
        <p:txBody>
          <a:bodyPr>
            <a:normAutofit fontScale="85000" lnSpcReduction="10000"/>
          </a:bodyPr>
          <a:lstStyle/>
          <a:p>
            <a:pPr marL="457200" indent="-457200" algn="just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بهداشت حرفه ای مرکز بهداشت قم با همکاری مرکز سلامت محیط </a:t>
            </a:r>
            <a:r>
              <a:rPr lang="fa-IR" sz="2400" dirty="0" smtClean="0">
                <a:cs typeface="B Yagut" pitchFamily="2" charset="-78"/>
              </a:rPr>
              <a:t>کار، بهداشت </a:t>
            </a:r>
            <a:r>
              <a:rPr lang="fa-IR" sz="2400" dirty="0">
                <a:cs typeface="B Yagut" pitchFamily="2" charset="-78"/>
              </a:rPr>
              <a:t>حرفه ای در بخش کشاورزی ویژه بهورزان</a:t>
            </a:r>
            <a:r>
              <a:rPr lang="fa-IR" sz="2400" dirty="0" smtClean="0">
                <a:cs typeface="B Yagut" pitchFamily="2" charset="-78"/>
              </a:rPr>
              <a:t>، </a:t>
            </a:r>
            <a:r>
              <a:rPr lang="fa-IR" sz="2400" dirty="0">
                <a:cs typeface="B Yagut" pitchFamily="2" charset="-78"/>
              </a:rPr>
              <a:t>نوبت دوم چاپ 1387</a:t>
            </a:r>
          </a:p>
          <a:p>
            <a:pPr marL="457200" indent="-457200" algn="just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وزارت كار وامور اجتماعي معاونت روابط كار اداره كل بازرسي </a:t>
            </a:r>
            <a:r>
              <a:rPr lang="fa-IR" sz="2400" dirty="0" smtClean="0">
                <a:cs typeface="B Yagut" pitchFamily="2" charset="-78"/>
              </a:rPr>
              <a:t>كار، آيين </a:t>
            </a:r>
            <a:r>
              <a:rPr lang="fa-IR" sz="2400" dirty="0">
                <a:cs typeface="B Yagut" pitchFamily="2" charset="-78"/>
              </a:rPr>
              <a:t>نامه ايمني در كارگاه هاي دامپروري، </a:t>
            </a:r>
          </a:p>
          <a:p>
            <a:pPr marL="457200" indent="-457200" algn="just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گروه بهداشت حرفه‌ای با همکاری مرکز سلامت محیط کار، دستورالعمل بهداشت کار در دامداریهای کوچک روستایی، دانشگاه علوم پزشکی و خدمات بهداشتی درمانی </a:t>
            </a:r>
            <a:r>
              <a:rPr lang="fa-IR" sz="2400" dirty="0" smtClean="0">
                <a:cs typeface="B Yagut" pitchFamily="2" charset="-78"/>
              </a:rPr>
              <a:t>آذربایجان غربی،1387</a:t>
            </a:r>
            <a:endParaRPr lang="fa-IR" sz="2400" dirty="0">
              <a:cs typeface="B Yagut" pitchFamily="2" charset="-78"/>
            </a:endParaRPr>
          </a:p>
          <a:p>
            <a:pPr marL="457200" indent="-457200" algn="just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مرکز سلامت محیط کار </a:t>
            </a:r>
            <a:r>
              <a:rPr lang="fa-IR" sz="2400" dirty="0" smtClean="0">
                <a:cs typeface="B Yagut" pitchFamily="2" charset="-78"/>
              </a:rPr>
              <a:t>- </a:t>
            </a:r>
            <a:r>
              <a:rPr lang="fa-IR" sz="2400" dirty="0">
                <a:cs typeface="B Yagut" pitchFamily="2" charset="-78"/>
              </a:rPr>
              <a:t>گروه بهداشت محیط و حرفه </a:t>
            </a:r>
            <a:r>
              <a:rPr lang="fa-IR" sz="2400" dirty="0" smtClean="0">
                <a:cs typeface="B Yagut" pitchFamily="2" charset="-78"/>
              </a:rPr>
              <a:t>ای، </a:t>
            </a:r>
            <a:r>
              <a:rPr lang="fa-IR" sz="2400" dirty="0">
                <a:cs typeface="B Yagut" pitchFamily="2" charset="-78"/>
              </a:rPr>
              <a:t>بهداشت قالیبافان، </a:t>
            </a:r>
            <a:r>
              <a:rPr lang="fa-IR" sz="2400" dirty="0" smtClean="0">
                <a:cs typeface="B Yagut" pitchFamily="2" charset="-78"/>
              </a:rPr>
              <a:t>دانشگاه </a:t>
            </a:r>
            <a:r>
              <a:rPr lang="fa-IR" sz="2400" dirty="0">
                <a:cs typeface="B Yagut" pitchFamily="2" charset="-78"/>
              </a:rPr>
              <a:t>علوم پزشکی بیرجند 1391</a:t>
            </a:r>
          </a:p>
          <a:p>
            <a:pPr marL="457200" indent="-457200" algn="just" rtl="1">
              <a:lnSpc>
                <a:spcPct val="16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واحد بهداشت حرفه ای مرکز بهداشت شهدای انقلاب شیراز، پوستر سلامت شاغلین در بخش کشاورزی، دانشگاه علوم پزشکی و خدمات بهداشتی درمانی شیراز.</a:t>
            </a:r>
          </a:p>
          <a:p>
            <a:pPr marL="457200" indent="-457200" algn="r" rtl="1">
              <a:lnSpc>
                <a:spcPct val="160000"/>
              </a:lnSpc>
              <a:buFont typeface="+mj-lt"/>
              <a:buAutoNum type="arabicPeriod"/>
            </a:pPr>
            <a:endParaRPr lang="en-US" sz="2400" dirty="0">
              <a:cs typeface="B Yagut" pitchFamily="2" charset="-78"/>
            </a:endParaRPr>
          </a:p>
        </p:txBody>
      </p:sp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917510" y="233695"/>
            <a:ext cx="82296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خداحافظی اصلی">
            <a:hlinkClick r:id="" action="ppaction://media"/>
            <a:extLst>
              <a:ext uri="{FF2B5EF4-FFF2-40B4-BE49-F238E27FC236}">
                <a16:creationId xmlns="" xmlns:a16="http://schemas.microsoft.com/office/drawing/2014/main" id="{6CA99217-2D7A-422D-8E75-CF3B0D464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1075" y="544513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0"/>
    </mc:Choice>
    <mc:Fallback xmlns="">
      <p:transition spd="slow" advTm="2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/>
              <a:t>امور بهورزی معاونت بهداشتی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66" y="817070"/>
            <a:ext cx="11846257" cy="559666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 rtl="1">
              <a:lnSpc>
                <a:spcPts val="3500"/>
              </a:lnSpc>
              <a:buNone/>
            </a:pPr>
            <a:r>
              <a:rPr lang="fa-IR" sz="2400" b="1" dirty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sz="2400" dirty="0">
              <a:cs typeface="B Yagut" pitchFamily="2" charset="-78"/>
            </a:endParaRPr>
          </a:p>
          <a:p>
            <a:pPr lvl="0" algn="r" rt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اقدامات لازم در رسیدن به </a:t>
            </a:r>
            <a:r>
              <a:rPr lang="fa-IR" sz="2400" dirty="0" smtClean="0">
                <a:cs typeface="B Yagut" pitchFamily="2" charset="-78"/>
              </a:rPr>
              <a:t>اهداف بهداشت </a:t>
            </a:r>
            <a:r>
              <a:rPr lang="fa-IR" sz="2400" dirty="0">
                <a:cs typeface="B Yagut" pitchFamily="2" charset="-78"/>
              </a:rPr>
              <a:t>حرفه ای در مشاغل كشاورزي، قالیبافی، دامپروری بیان نماید.</a:t>
            </a:r>
          </a:p>
          <a:p>
            <a:pPr lvl="0" algn="r" rt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موارد آموزشی مورد نیاز کشاورزان و نحوه آموزش به کشاورزان را بیان نماید . </a:t>
            </a:r>
          </a:p>
          <a:p>
            <a:pPr algn="r" rt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عوامل زيان آور در محيط كار كشاورزي را بیان کند.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 را توضیح دهد.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 خانگی را توضیح دهد.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400" dirty="0">
                <a:cs typeface="B Yagut" pitchFamily="2" charset="-78"/>
              </a:rPr>
              <a:t>برخی اصول بهداشتی طبق آئين نامه ايمني در كارگاه هاي بزرگ دامپروري توضیح دهد</a:t>
            </a:r>
          </a:p>
          <a:p>
            <a:pPr algn="r" rtl="1">
              <a:buFont typeface="Wingdings" panose="05000000000000000000" pitchFamily="2" charset="2"/>
              <a:buChar char="Ø"/>
              <a:defRPr/>
            </a:pPr>
            <a:r>
              <a:rPr lang="fa-IR" sz="2400" dirty="0">
                <a:cs typeface="B Yagut" pitchFamily="2" charset="-78"/>
              </a:rPr>
              <a:t>بیماریهای شایع در کشاورزان، دامداران، مرغداران و ... را بیان نماید .</a:t>
            </a:r>
            <a:endParaRPr lang="en-US" sz="2400" dirty="0">
              <a:cs typeface="B Yagut" pitchFamily="2" charset="-78"/>
            </a:endParaRP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خطرات کارگاههای قالی بافی جهت سلامتی شاغلین را توضیح دهد.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انواع دارهای قالی را نام برده و خطرات دستگاههای دار قالیبافی را بیان نماید.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 مشخصات کارگاه قالیبافی استاندارد را فهرست وار بیان کند.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cs typeface="B Yagut" pitchFamily="2" charset="-78"/>
              </a:rPr>
              <a:t>بیان نماید طرح بقا مربوط به کدام شغل می باشد و چه هدفی را دنبال می نماید.</a:t>
            </a:r>
          </a:p>
          <a:p>
            <a:pPr algn="r" rtl="1">
              <a:lnSpc>
                <a:spcPts val="3500"/>
              </a:lnSpc>
              <a:buFont typeface="Wingdings" panose="05000000000000000000" pitchFamily="2" charset="2"/>
              <a:buChar char="Ø"/>
            </a:pPr>
            <a:endParaRPr lang="en-US" sz="2400" dirty="0"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6225" y="0"/>
            <a:ext cx="3009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prstClr val="black"/>
                </a:solidFill>
                <a:cs typeface="B Yagut" pitchFamily="2" charset="-78"/>
              </a:rPr>
              <a:t>اهداف آموزشی 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اهداف اصلی">
            <a:hlinkClick r:id="" action="ppaction://media"/>
            <a:extLst>
              <a:ext uri="{FF2B5EF4-FFF2-40B4-BE49-F238E27FC236}">
                <a16:creationId xmlns="" xmlns:a16="http://schemas.microsoft.com/office/drawing/2014/main" id="{EA61E2E6-5A83-455E-886E-C1CBA0702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023" y="180829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0"/>
    </mc:Choice>
    <mc:Fallback xmlns="">
      <p:transition spd="slow" advTm="6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66537" y="-1"/>
            <a:ext cx="4763069" cy="7143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7240" y="121285"/>
            <a:ext cx="10515600" cy="1073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1911" y="793811"/>
            <a:ext cx="11846257" cy="5879632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 مقدمه </a:t>
            </a:r>
          </a:p>
          <a:p>
            <a:pPr lvl="0"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اقداماتی لازم در رسیدن به اهداف </a:t>
            </a:r>
            <a:r>
              <a:rPr lang="fa-IR" sz="2400" dirty="0" smtClean="0">
                <a:cs typeface="B Yagut" pitchFamily="2" charset="-78"/>
              </a:rPr>
              <a:t>بهداشت </a:t>
            </a:r>
            <a:r>
              <a:rPr lang="fa-IR" sz="2400" dirty="0">
                <a:cs typeface="B Yagut" pitchFamily="2" charset="-78"/>
              </a:rPr>
              <a:t>حرفه ای در مشاغل كشاورزي، قالیبافی، دامپروری</a:t>
            </a:r>
          </a:p>
          <a:p>
            <a:pPr lvl="0"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موارد آموزشی مورد نیاز کشاورزان و نحوه آموزش به کشاورزان</a:t>
            </a:r>
          </a:p>
          <a:p>
            <a:pPr algn="r" rtl="1">
              <a:spcBef>
                <a:spcPct val="0"/>
              </a:spcBef>
            </a:pPr>
            <a:r>
              <a:rPr lang="fa-IR" sz="2400" dirty="0">
                <a:cs typeface="B Yagut" pitchFamily="2" charset="-78"/>
              </a:rPr>
              <a:t>عوامل زيان آور در محيط كار كشاورزي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بهداشت حرفه ای در كارگاه هاي دامپروري خانگی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برخی اصول بهداشتی طبق آئين نامه ايمني در كارگاه هاي بزرگ دامپروري </a:t>
            </a: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بیماریهای شایع در کشاورزان، دامداران، مرغداران و ...</a:t>
            </a:r>
            <a:endParaRPr lang="en-US" sz="2400" dirty="0">
              <a:cs typeface="B Yagut" pitchFamily="2" charset="-78"/>
            </a:endParaRPr>
          </a:p>
          <a:p>
            <a:pPr algn="r" rtl="1">
              <a:defRPr/>
            </a:pPr>
            <a:r>
              <a:rPr lang="fa-IR" sz="2400" dirty="0">
                <a:cs typeface="B Yagut" pitchFamily="2" charset="-78"/>
              </a:rPr>
              <a:t>انواع دارهای قالیبافی 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خطرات کارگاههای قالی بافی جهت سلامتی شاغلین 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خطرات دستگاههای دار قالیبافی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مشخصات کارگاههای قالی بافی استاندارد</a:t>
            </a:r>
          </a:p>
          <a:p>
            <a:pPr lvl="0" algn="r" rtl="1">
              <a:defRPr/>
            </a:pPr>
            <a:r>
              <a:rPr lang="fa-IR" sz="2400" dirty="0">
                <a:cs typeface="B Yagut" pitchFamily="2" charset="-78"/>
              </a:rPr>
              <a:t>طرح بقا (بهداشت قالیبافان)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فهرست عناوین">
            <a:hlinkClick r:id="" action="ppaction://media"/>
            <a:extLst>
              <a:ext uri="{FF2B5EF4-FFF2-40B4-BE49-F238E27FC236}">
                <a16:creationId xmlns="" xmlns:a16="http://schemas.microsoft.com/office/drawing/2014/main" id="{DCA1378A-00B3-427A-994B-DC1F58CEF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" y="2187019"/>
            <a:ext cx="487362" cy="442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90"/>
    </mc:Choice>
    <mc:Fallback xmlns="">
      <p:transition spd="slow" advTm="4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391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/>
              <a:t>مقدمه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8" y="1039562"/>
            <a:ext cx="11368585" cy="4799764"/>
          </a:xfrm>
        </p:spPr>
        <p:txBody>
          <a:bodyPr>
            <a:normAutofit/>
          </a:bodyPr>
          <a:lstStyle/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/>
              <a:t>تعریف بهداشت کشاورزی</a:t>
            </a:r>
            <a:endParaRPr lang="fa-IR" dirty="0">
              <a:cs typeface="B Yagut" pitchFamily="2" charset="-78"/>
            </a:endParaRP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itchFamily="2" charset="-78"/>
              </a:rPr>
              <a:t>علمی که با شناسایی، ارزیابی و کنترل عوامل زیان آور محیط کار و انجام مراقبتهای بهداشتی، حافظ سلامت کشاورزان کشور می باشد.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هدف</a:t>
            </a:r>
            <a:endParaRPr lang="fa-IR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مقدمه اصلی">
            <a:hlinkClick r:id="" action="ppaction://media"/>
            <a:extLst>
              <a:ext uri="{FF2B5EF4-FFF2-40B4-BE49-F238E27FC236}">
                <a16:creationId xmlns="" xmlns:a16="http://schemas.microsoft.com/office/drawing/2014/main" id="{7CEA7FDC-F3F0-44AD-BFDF-0EA7DD973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6975" y="46069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80"/>
    </mc:Choice>
    <mc:Fallback xmlns="">
      <p:transition spd="slow" advTm="6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630" y="2108114"/>
            <a:ext cx="11715832" cy="4613361"/>
          </a:xfrm>
        </p:spPr>
        <p:txBody>
          <a:bodyPr rtlCol="0">
            <a:noAutofit/>
          </a:bodyPr>
          <a:lstStyle/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آموزش موازین بهداشتی و ایمنی در ارتباط با شغل آنها</a:t>
            </a: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سالم سازی مزارع و باغات با شناخت و بررسی و کنترل عوامل زیان آور مربوط به </a:t>
            </a:r>
            <a:r>
              <a:rPr lang="fa-IR" dirty="0" smtClean="0">
                <a:cs typeface="B Yagut" pitchFamily="2" charset="-78"/>
              </a:rPr>
              <a:t>آنها</a:t>
            </a:r>
            <a:endParaRPr lang="fa-IR" dirty="0">
              <a:cs typeface="B Yagut" pitchFamily="2" charset="-78"/>
            </a:endParaRP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انجام مراقبتهای بهداشتی، درمانی از طریق معاینات دوره ای</a:t>
            </a: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پیشگیری از حوادث ناشی از کار و ارائه کمکهای اولیه در صورت حادثه</a:t>
            </a:r>
          </a:p>
          <a:p>
            <a:pPr algn="r" rtl="1"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a-IR" dirty="0">
                <a:cs typeface="B Yagut" pitchFamily="2" charset="-78"/>
              </a:rPr>
              <a:t>توجه به مسائل و مشکلات روانی و عاطفی شاغلین در باغات و مزارع و خانواده آنها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8084" y="386787"/>
            <a:ext cx="11715832" cy="13062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sz="4000" dirty="0">
                <a:latin typeface="+mj-lt"/>
                <a:ea typeface="+mj-ea"/>
                <a:cs typeface="B Yagut" pitchFamily="2" charset="-78"/>
              </a:rPr>
              <a:t>اقدامات لازم در رسیدن به </a:t>
            </a:r>
            <a:r>
              <a:rPr lang="fa-IR" sz="4000" dirty="0" smtClean="0">
                <a:latin typeface="+mj-lt"/>
                <a:ea typeface="+mj-ea"/>
                <a:cs typeface="B Yagut" pitchFamily="2" charset="-78"/>
              </a:rPr>
              <a:t>اهداف </a:t>
            </a:r>
            <a:r>
              <a:rPr lang="fa-IR" sz="4000" dirty="0">
                <a:latin typeface="+mj-lt"/>
                <a:ea typeface="+mj-ea"/>
                <a:cs typeface="B Yagut" pitchFamily="2" charset="-78"/>
              </a:rPr>
              <a:t>بهداشت حرفه ای در مشاغل كشاورزي، قالیبافی، دامپروری</a:t>
            </a:r>
            <a:endParaRPr lang="en-US" sz="4000" dirty="0"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اقدامات لازم">
            <a:hlinkClick r:id="" action="ppaction://media"/>
            <a:extLst>
              <a:ext uri="{FF2B5EF4-FFF2-40B4-BE49-F238E27FC236}">
                <a16:creationId xmlns="" xmlns:a16="http://schemas.microsoft.com/office/drawing/2014/main" id="{3843FED0-4BB4-4604-B920-257384A0C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113" y="144938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11525331" cy="1285876"/>
          </a:xfrm>
        </p:spPr>
        <p:txBody>
          <a:bodyPr>
            <a:normAutofit fontScale="90000"/>
          </a:bodyPr>
          <a:lstStyle/>
          <a:p>
            <a:pPr algn="ctr" rtl="1" eaLnBrk="1" hangingPunct="1"/>
            <a:r>
              <a:rPr lang="fa-IR" dirty="0">
                <a:cs typeface="B Yagut" pitchFamily="2" charset="-78"/>
              </a:rPr>
              <a:t>موارد آموزشی مورد نیاز کشاورزان و نحوه آموزش به کشاورزان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743512"/>
            <a:ext cx="11620581" cy="4325888"/>
          </a:xfrm>
        </p:spPr>
        <p:txBody>
          <a:bodyPr>
            <a:normAutofit fontScale="775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3600" b="1" dirty="0">
                <a:cs typeface="B Yagut" pitchFamily="2" charset="-78"/>
              </a:rPr>
              <a:t>موارد آموزشی مورد نیاز کشاورزان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نحوه استفاده صحیح از ابزار و ماشین آلات کشاورزی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آشنا نمودن کشاورزان با عوامل زیان آور در مزارع و باغات و راه های پیشگیری هر کدام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به کار بردن وسایل حفاظت فردی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600" dirty="0">
                <a:cs typeface="B Yagut" pitchFamily="2" charset="-78"/>
              </a:rPr>
              <a:t>ارائه کمک های اولیه </a:t>
            </a:r>
            <a:r>
              <a:rPr lang="fa-IR" dirty="0">
                <a:cs typeface="B Yagut" pitchFamily="2" charset="-78"/>
              </a:rPr>
              <a:t>که می تواند در حفظ سلامت کشاورزان موثر باشد.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sz="3300" b="1" dirty="0">
                <a:cs typeface="B Yagut" pitchFamily="2" charset="-78"/>
              </a:rPr>
              <a:t>نحوه آموزش 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800" dirty="0">
                <a:cs typeface="B Yagut" pitchFamily="2" charset="-78"/>
              </a:rPr>
              <a:t>به صورت فردی (در بازدید مزرعه)</a:t>
            </a:r>
          </a:p>
          <a:p>
            <a:pPr lvl="2" algn="r" rtl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a-IR" sz="2800" dirty="0">
                <a:cs typeface="B Yagut" pitchFamily="2" charset="-78"/>
              </a:rPr>
              <a:t> یا گروهی (اجتماع روستا)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موارد آموزشی">
            <a:hlinkClick r:id="" action="ppaction://media"/>
            <a:extLst>
              <a:ext uri="{FF2B5EF4-FFF2-40B4-BE49-F238E27FC236}">
                <a16:creationId xmlns="" xmlns:a16="http://schemas.microsoft.com/office/drawing/2014/main" id="{51709518-8437-4F08-8A3C-A1947C372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00" y="1298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67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1223526"/>
            <a:ext cx="11950700" cy="5245518"/>
          </a:xfrm>
        </p:spPr>
        <p:txBody>
          <a:bodyPr rtlCol="0">
            <a:noAutofit/>
          </a:bodyPr>
          <a:lstStyle/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1- </a:t>
            </a:r>
            <a:r>
              <a:rPr lang="fa-IR" b="1" dirty="0">
                <a:cs typeface="B Yagut" pitchFamily="2" charset="-78"/>
              </a:rPr>
              <a:t>عوامل زيان‌آور فيزيكي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سروصدا، ارتعاش، اشعه مضر، گرما وسرما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2- </a:t>
            </a:r>
            <a:r>
              <a:rPr lang="fa-IR" b="1" dirty="0">
                <a:cs typeface="B Yagut" pitchFamily="2" charset="-78"/>
              </a:rPr>
              <a:t>عوامل زيان‌آور شيميائي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گردوغبار(گردگلها و گیاهان)، گاز و بخارات(موادسوختنی، سموم وآفت كش ها)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3- عوا</a:t>
            </a:r>
            <a:r>
              <a:rPr lang="fa-IR" b="1" dirty="0">
                <a:cs typeface="B Yagut" pitchFamily="2" charset="-78"/>
              </a:rPr>
              <a:t>مل زيان‌آور بيولوژيك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قارچها ، انگلها ، باكتريها، ويروسها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4- </a:t>
            </a:r>
            <a:r>
              <a:rPr lang="fa-IR" b="1" dirty="0">
                <a:cs typeface="B Yagut" pitchFamily="2" charset="-78"/>
              </a:rPr>
              <a:t>عوامل زيان‌آور ارگونومي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وضعیت نامناسب بدن، ابزار كار نامناسب و حمل بار به روش نامناسب</a:t>
            </a:r>
            <a:endParaRPr lang="fa-IR" dirty="0">
              <a:cs typeface="B Yagut" pitchFamily="2" charset="-78"/>
            </a:endParaRPr>
          </a:p>
          <a:p>
            <a:pPr algn="just" rtl="1" eaLnBrk="1" fontAlgn="auto" hangingPunct="1">
              <a:lnSpc>
                <a:spcPct val="20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dirty="0">
                <a:cs typeface="B Yagut" pitchFamily="2" charset="-78"/>
              </a:rPr>
              <a:t>5- </a:t>
            </a:r>
            <a:r>
              <a:rPr lang="fa-IR" b="1" dirty="0">
                <a:cs typeface="B Yagut" pitchFamily="2" charset="-78"/>
              </a:rPr>
              <a:t>عوامل زیان‌آور روانی</a:t>
            </a:r>
            <a:r>
              <a:rPr lang="fa-IR" dirty="0">
                <a:cs typeface="B Yagut" pitchFamily="2" charset="-78"/>
              </a:rPr>
              <a:t>: </a:t>
            </a:r>
            <a:r>
              <a:rPr lang="fa-IR" sz="2400" dirty="0">
                <a:cs typeface="B Yagut" pitchFamily="2" charset="-78"/>
              </a:rPr>
              <a:t>استرس</a:t>
            </a:r>
            <a:r>
              <a:rPr lang="fa-IR" sz="2400" dirty="0">
                <a:cs typeface="B Zar"/>
              </a:rPr>
              <a:t>‌</a:t>
            </a:r>
            <a:r>
              <a:rPr lang="fa-IR" sz="2400" dirty="0">
                <a:cs typeface="B Yagut" pitchFamily="2" charset="-78"/>
              </a:rPr>
              <a:t>ها و فشارهای روانی ناشی از حرفه کشاورزی، خستگی</a:t>
            </a:r>
            <a:endParaRPr lang="fa-IR" dirty="0">
              <a:cs typeface="B Yagut" pitchFamily="2" charset="-78"/>
            </a:endParaRPr>
          </a:p>
          <a:p>
            <a:pPr algn="r" rtl="1" eaLnBrk="1" fontAlgn="auto" hangingPunct="1">
              <a:lnSpc>
                <a:spcPct val="200000"/>
              </a:lnSpc>
              <a:spcAft>
                <a:spcPts val="0"/>
              </a:spcAft>
              <a:buFontTx/>
              <a:buNone/>
              <a:defRPr/>
            </a:pPr>
            <a:r>
              <a:rPr lang="fa-IR" dirty="0">
                <a:cs typeface="B Yagut" pitchFamily="2" charset="-78"/>
              </a:rPr>
              <a:t> 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11" y="214291"/>
            <a:ext cx="11049077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fontAlgn="auto" hangingPunct="1">
              <a:lnSpc>
                <a:spcPct val="80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fa-IR" sz="4000" dirty="0">
                <a:cs typeface="B Yagut" pitchFamily="2" charset="-78"/>
              </a:rPr>
              <a:t>عوامل زيان آور در محيط كار كشاورزي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عوامل زیان اور">
            <a:hlinkClick r:id="" action="ppaction://media"/>
            <a:extLst>
              <a:ext uri="{FF2B5EF4-FFF2-40B4-BE49-F238E27FC236}">
                <a16:creationId xmlns="" xmlns:a16="http://schemas.microsoft.com/office/drawing/2014/main" id="{762EAB42-B8C0-4E34-A7DC-D524957ED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2" y="5558836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advTm="11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8262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itchFamily="2" charset="-78"/>
              </a:rPr>
              <a:t>بهداشت حرفه ای در كارگاه هاي دامپروري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915382"/>
            <a:ext cx="11727180" cy="5344102"/>
          </a:xfrm>
        </p:spPr>
        <p:txBody>
          <a:bodyPr>
            <a:normAutofit/>
          </a:bodyPr>
          <a:lstStyle/>
          <a:p>
            <a:pPr algn="r" rtl="1">
              <a:lnSpc>
                <a:spcPct val="210000"/>
              </a:lnSpc>
            </a:pPr>
            <a:r>
              <a:rPr lang="fa-IR" sz="2400" b="1" dirty="0">
                <a:cs typeface="B Yagut" panose="00000400000000000000" pitchFamily="2" charset="-78"/>
              </a:rPr>
              <a:t>انواع دامپروری شامل</a:t>
            </a:r>
            <a:r>
              <a:rPr lang="fa-IR" sz="2400" dirty="0">
                <a:cs typeface="B Yagut" panose="00000400000000000000" pitchFamily="2" charset="-78"/>
              </a:rPr>
              <a:t>: کوچک روستایی و مجتمع ها و کارگاههای بزرگ دامی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تدوین آئین نامه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هدف از تدوین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قسمتهای مختلف آئین نامه دامپروری شامل: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چهار فصل شامل تعاریف، مقررات عمومی، مقررات اختصاصی و سایر مقررات</a:t>
            </a:r>
          </a:p>
          <a:p>
            <a:pPr algn="r" rtl="1">
              <a:lnSpc>
                <a:spcPct val="210000"/>
              </a:lnSpc>
            </a:pPr>
            <a:r>
              <a:rPr lang="fa-IR" sz="2400" dirty="0">
                <a:cs typeface="B Yagut" panose="00000400000000000000" pitchFamily="2" charset="-78"/>
              </a:rPr>
              <a:t>فصل سوم شامل </a:t>
            </a:r>
            <a:r>
              <a:rPr lang="fa-IR" sz="2400" dirty="0" smtClean="0">
                <a:cs typeface="B Yagut" panose="00000400000000000000" pitchFamily="2" charset="-78"/>
              </a:rPr>
              <a:t>5 </a:t>
            </a:r>
            <a:r>
              <a:rPr lang="fa-IR" sz="2400" dirty="0">
                <a:cs typeface="B Yagut" panose="00000400000000000000" pitchFamily="2" charset="-78"/>
              </a:rPr>
              <a:t>بخش که همگی پیرامون بهداشت و ایمنی کارگاه دامپرورری میباشد 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بهداشت حرفه ای اصلی">
            <a:hlinkClick r:id="" action="ppaction://media"/>
            <a:extLst>
              <a:ext uri="{FF2B5EF4-FFF2-40B4-BE49-F238E27FC236}">
                <a16:creationId xmlns="" xmlns:a16="http://schemas.microsoft.com/office/drawing/2014/main" id="{50042CC6-C7BD-42AD-8CD2-546A2EB21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527" y="1769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0"/>
    </mc:Choice>
    <mc:Fallback xmlns="">
      <p:transition spd="slow" advTm="7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5NN7CDR5NKU2-831-250</_dlc_DocId>
    <_dlc_DocIdUrl xmlns="1047730d-92e1-4018-9084-d932fd3a7f58">
      <Url>http://www.health.gov.ir/hnd/_layouts/DocIdRedir.aspx?ID=5NN7CDR5NKU2-831-250</Url>
      <Description>5NN7CDR5NKU2-831-250</Description>
    </_dlc_DocIdUrl>
  </documentManagement>
</p:properties>
</file>

<file path=customXml/itemProps1.xml><?xml version="1.0" encoding="utf-8"?>
<ds:datastoreItem xmlns:ds="http://schemas.openxmlformats.org/officeDocument/2006/customXml" ds:itemID="{EF83F292-06DB-4224-9FF6-5A27D84C4A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F1F2F8-F1B8-4A3A-81EC-374F3F33DCD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41C438B-DC39-40AF-85F8-21912D2DE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529E2C6-457F-4617-B00C-78FDBE7966A9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047730d-92e1-4018-9084-d932fd3a7f5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8059449</TotalTime>
  <Words>1745</Words>
  <Application>Microsoft Office PowerPoint</Application>
  <PresentationFormat>Widescreen</PresentationFormat>
  <Paragraphs>221</Paragraphs>
  <Slides>24</Slides>
  <Notes>24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 Light</vt:lpstr>
      <vt:lpstr>Arial</vt:lpstr>
      <vt:lpstr>Wingdings</vt:lpstr>
      <vt:lpstr>B Zar</vt:lpstr>
      <vt:lpstr>B Yagut</vt:lpstr>
      <vt:lpstr>Calibri</vt:lpstr>
      <vt:lpstr>Wingdings 3</vt:lpstr>
      <vt:lpstr>Times New Roman</vt:lpstr>
      <vt:lpstr>Office Theme</vt:lpstr>
      <vt:lpstr> مشخصات سند</vt:lpstr>
      <vt:lpstr>بهداشت مشاغل قالیبافی،کشاورزی، دامپروری</vt:lpstr>
      <vt:lpstr>PowerPoint Presentation</vt:lpstr>
      <vt:lpstr>فهرست عناوین</vt:lpstr>
      <vt:lpstr>مقدمه</vt:lpstr>
      <vt:lpstr>PowerPoint Presentation</vt:lpstr>
      <vt:lpstr>موارد آموزشی مورد نیاز کشاورزان و نحوه آموزش به کشاورزان</vt:lpstr>
      <vt:lpstr>PowerPoint Presentation</vt:lpstr>
      <vt:lpstr>بهداشت حرفه ای در كارگاه هاي دامپروري</vt:lpstr>
      <vt:lpstr>بهداشت حرفه ای در كارگاه هاي دامپروري خانگی</vt:lpstr>
      <vt:lpstr>PowerPoint Presentation</vt:lpstr>
      <vt:lpstr>PowerPoint Presentation</vt:lpstr>
      <vt:lpstr>بیماریهای شایع در کشاورزان، دامداران، مرغداران و ...</vt:lpstr>
      <vt:lpstr>PowerPoint Presentation</vt:lpstr>
      <vt:lpstr>انواع دارهای قالیبافی</vt:lpstr>
      <vt:lpstr>خطرات کارگاههای قالی بافی جهت سلامتی شاغلین </vt:lpstr>
      <vt:lpstr>خطرات دستگاههای دار قالیبافی</vt:lpstr>
      <vt:lpstr>مشخصات کارگاههای قالی بافی استاندارد</vt:lpstr>
      <vt:lpstr>طرح بقا (بهداشت قالیبافان)</vt:lpstr>
      <vt:lpstr>PowerPoint Presentation</vt:lpstr>
      <vt:lpstr>PowerPoint Presentation</vt:lpstr>
      <vt:lpstr>PowerPoint Presentation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بهداشت مشاغل قالیبافی، کشاورزی،دامپروری</dc:title>
  <dc:creator>لیلا قوامی</dc:creator>
  <cp:lastModifiedBy>Sima Jalali</cp:lastModifiedBy>
  <cp:revision>222</cp:revision>
  <dcterms:created xsi:type="dcterms:W3CDTF">2020-04-18T04:50:23Z</dcterms:created>
  <dcterms:modified xsi:type="dcterms:W3CDTF">2020-12-07T06:07:00Z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34e3668c-3821-4469-a45a-acf13f54bf70</vt:lpwstr>
  </property>
</Properties>
</file>